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7" d="100"/>
          <a:sy n="97" d="100"/>
        </p:scale>
        <p:origin x="-240" y="-4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xRpDvfAKUqcYylhIwUb1UMZbtamloLRb?usp=drive_lin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060762"/>
            <a:ext cx="5865693" cy="22777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{{pow_1}}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{{cap_1}}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kern="0" dirty="0">
                <a:solidFill>
                  <a:srgbClr val="020F1E"/>
                </a:solidFill>
                <a:latin typeface="Montserrat"/>
                <a:ea typeface="Sweco Sans"/>
                <a:cs typeface="Sweco Sans"/>
              </a:rPr>
              <a:t>Battery i</a:t>
            </a:r>
            <a:r>
              <a:rPr lang="en-US" sz="900" b="0" i="0" u="none" strike="noStrike" kern="0" cap="none" spc="0" baseline="0" dirty="0">
                <a:solidFill>
                  <a:srgbClr val="020F1E"/>
                </a:solidFill>
                <a:uFillTx/>
                <a:latin typeface="Montserrat"/>
                <a:ea typeface="Sweco Sans"/>
                <a:cs typeface="Sweco Sans"/>
              </a:rPr>
              <a:t>nvestment cost:	€{{b_in</a:t>
            </a:r>
            <a:r>
              <a:rPr lang="en-US" sz="900" kern="0" dirty="0">
                <a:solidFill>
                  <a:srgbClr val="020F1E"/>
                </a:solidFill>
                <a:latin typeface="Montserrat"/>
                <a:ea typeface="Sweco Sans"/>
                <a:cs typeface="Sweco Sans"/>
              </a:rPr>
              <a:t>_1</a:t>
            </a:r>
            <a:r>
              <a:rPr lang="en-US" sz="900" b="0" i="0" u="none" strike="noStrike" kern="0" cap="none" spc="0" baseline="0" dirty="0">
                <a:solidFill>
                  <a:srgbClr val="020F1E"/>
                </a:solidFill>
                <a:uFillTx/>
                <a:latin typeface="Montserrat"/>
                <a:ea typeface="Sweco Sans"/>
                <a:cs typeface="Sweco Sans"/>
              </a:rPr>
              <a:t>}} </a:t>
            </a:r>
            <a:r>
              <a:rPr lang="en-US" sz="600" b="0" i="0" u="none" strike="noStrike" kern="0" cap="none" spc="0" baseline="0" dirty="0">
                <a:solidFill>
                  <a:srgbClr val="020F1E"/>
                </a:solidFill>
                <a:uFillTx/>
                <a:latin typeface="Montserrat"/>
                <a:ea typeface="Sweco Sans"/>
                <a:cs typeface="Sweco Sans"/>
              </a:rPr>
              <a:t>(€400/kWh | Includes: battery, PCS, </a:t>
            </a:r>
            <a:r>
              <a:rPr lang="en-US" sz="600" b="0" i="0" u="none" strike="noStrike" kern="0" cap="none" spc="0" baseline="0" dirty="0" err="1">
                <a:solidFill>
                  <a:srgbClr val="020F1E"/>
                </a:solidFill>
                <a:uFillTx/>
                <a:latin typeface="Montserrat"/>
                <a:ea typeface="Sweco Sans"/>
                <a:cs typeface="Sweco Sans"/>
              </a:rPr>
              <a:t>BoP</a:t>
            </a:r>
            <a:r>
              <a:rPr lang="en-US" sz="600" b="0" i="0" u="none" strike="noStrike" kern="0" cap="none" spc="0" baseline="0" dirty="0">
                <a:solidFill>
                  <a:srgbClr val="020F1E"/>
                </a:solidFill>
                <a:uFillTx/>
                <a:latin typeface="Montserrat"/>
                <a:ea typeface="Sweco Sans"/>
                <a:cs typeface="Sweco Sans"/>
              </a:rPr>
              <a:t>. Excludes: Installation cost)</a:t>
            </a:r>
          </a:p>
          <a:p>
            <a:pPr hangingPunct="0">
              <a:lnSpc>
                <a:spcPct val="110000"/>
              </a:lnSpc>
              <a:defRPr sz="1800" b="0" i="0" u="none" strike="noStrike" kern="0" cap="none" spc="0" baseline="0">
                <a:solidFill>
                  <a:srgbClr val="000000"/>
                </a:solidFill>
                <a:uFillTx/>
              </a:defRPr>
            </a:pPr>
            <a:r>
              <a:rPr lang="en-US" sz="900" kern="0" dirty="0">
                <a:solidFill>
                  <a:srgbClr val="020F1E"/>
                </a:solidFill>
                <a:latin typeface="Montserrat"/>
                <a:ea typeface="Sweco Sans"/>
                <a:cs typeface="Sweco Sans"/>
              </a:rPr>
              <a:t>PV investment cost:	€{{</a:t>
            </a:r>
            <a:r>
              <a:rPr lang="en-US" sz="900" kern="0" dirty="0" err="1">
                <a:solidFill>
                  <a:srgbClr val="020F1E"/>
                </a:solidFill>
                <a:latin typeface="Montserrat"/>
                <a:ea typeface="Sweco Sans"/>
                <a:cs typeface="Sweco Sans"/>
              </a:rPr>
              <a:t>pv_in</a:t>
            </a:r>
            <a:r>
              <a:rPr lang="en-US" sz="900" kern="0" dirty="0">
                <a:solidFill>
                  <a:srgbClr val="020F1E"/>
                </a:solidFill>
                <a:latin typeface="Montserrat"/>
                <a:ea typeface="Sweco Sans"/>
                <a:cs typeface="Sweco Sans"/>
              </a:rPr>
              <a:t>}} </a:t>
            </a:r>
            <a:r>
              <a:rPr lang="en-US" sz="600" kern="0" dirty="0">
                <a:solidFill>
                  <a:srgbClr val="020F1E"/>
                </a:solidFill>
                <a:latin typeface="Montserrat"/>
                <a:ea typeface="Sweco Sans"/>
                <a:cs typeface="Sweco Sans"/>
              </a:rPr>
              <a:t>(€{{pv_price_1}}/kWh)</a:t>
            </a:r>
            <a:endParaRPr lang="en-US" sz="6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a:t>
            </a:r>
            <a:r>
              <a:rPr lang="en-US" sz="900" kern="0" dirty="0">
                <a:solidFill>
                  <a:srgbClr val="020F1E"/>
                </a:solidFill>
                <a:latin typeface="Montserrat"/>
                <a:ea typeface="Sweco Sans"/>
                <a:cs typeface="Sweco Sans"/>
              </a:rPr>
              <a:t>{{efficiency}}</a:t>
            </a:r>
            <a:r>
              <a:rPr lang="en-US" sz="900" b="0" i="0" u="none" strike="noStrike" kern="0" cap="none" spc="0" baseline="0" dirty="0">
                <a:solidFill>
                  <a:srgbClr val="020F1E"/>
                </a:solidFill>
                <a:uFillTx/>
                <a:latin typeface="Montserrat"/>
                <a:ea typeface="Sweco Sans"/>
                <a:cs typeface="Sweco Sans"/>
              </a:rPr>
              <a:t>%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a:t>
            </a:r>
            <a:r>
              <a:rPr lang="en-US" sz="900" b="0" i="0" u="none" strike="noStrike" kern="0" cap="none" spc="0" baseline="0" dirty="0" err="1">
                <a:solidFill>
                  <a:srgbClr val="020F1E"/>
                </a:solidFill>
                <a:uFillTx/>
                <a:latin typeface="Montserrat"/>
                <a:ea typeface="Sweco Sans"/>
                <a:cs typeface="Sweco Sans"/>
              </a:rPr>
              <a:t>demand_data_range</a:t>
            </a:r>
            <a:r>
              <a:rPr lang="en-US" sz="900" kern="0" dirty="0">
                <a:solidFill>
                  <a:srgbClr val="020F1E"/>
                </a:solidFill>
                <a:latin typeface="Montserrat"/>
                <a:ea typeface="Sweco Sans"/>
                <a:cs typeface="Sweco Sans"/>
              </a:rPr>
              <a:t>}} </a:t>
            </a:r>
            <a:endParaRPr lang="en-US" sz="900" b="0" i="0" u="none" strike="noStrike" kern="0" cap="none" spc="0" baseline="0" dirty="0">
              <a:solidFill>
                <a:srgbClr val="020F1E"/>
              </a:solidFill>
              <a:uFillTx/>
              <a:latin typeface="Montserrat"/>
              <a:ea typeface="Sweco Sans"/>
              <a:cs typeface="Sweco Sans"/>
            </a:endParaRP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a:t>
            </a:r>
            <a:r>
              <a:rPr lang="en-US" sz="900" kern="0" dirty="0">
                <a:solidFill>
                  <a:srgbClr val="020F1E"/>
                </a:solidFill>
                <a:latin typeface="Montserrat"/>
                <a:ea typeface="Sweco Sans"/>
                <a:cs typeface="Sweco Sans"/>
              </a:rPr>
              <a:t>{{</a:t>
            </a:r>
            <a:r>
              <a:rPr lang="en-US" sz="900" kern="0" dirty="0" err="1">
                <a:solidFill>
                  <a:srgbClr val="020F1E"/>
                </a:solidFill>
                <a:latin typeface="Montserrat"/>
                <a:ea typeface="Sweco Sans"/>
                <a:cs typeface="Sweco Sans"/>
              </a:rPr>
              <a:t>price_data_range</a:t>
            </a:r>
            <a:r>
              <a:rPr lang="en-US" sz="900" kern="0" dirty="0">
                <a:solidFill>
                  <a:srgbClr val="020F1E"/>
                </a:solidFill>
                <a:latin typeface="Montserrat"/>
                <a:ea typeface="Sweco Sans"/>
                <a:cs typeface="Sweco Sans"/>
              </a:rPr>
              <a: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a:t>
            </a:r>
            <a:r>
              <a:rPr lang="en-US" sz="800" b="0" i="0" u="none" strike="noStrike" kern="0" cap="none" spc="0" baseline="0" dirty="0" err="1">
                <a:solidFill>
                  <a:srgbClr val="021C1E"/>
                </a:solidFill>
                <a:uFillTx/>
                <a:latin typeface="Montserrat" pitchFamily="2"/>
                <a:ea typeface="Roboto"/>
                <a:cs typeface="Roboto"/>
              </a:rPr>
              <a:t>additional_information</a:t>
            </a:r>
            <a:r>
              <a:rPr lang="en-US" sz="800" b="0" i="0" u="none" strike="noStrike" kern="0" cap="none" spc="0" baseline="0" dirty="0">
                <a:solidFill>
                  <a:srgbClr val="021C1E"/>
                </a:solidFill>
                <a:uFillTx/>
                <a:latin typeface="Montserrat" pitchFamily="2"/>
                <a:ea typeface="Roboto"/>
                <a:cs typeface="Roboto"/>
              </a:rPr>
              <a:t>}}</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341092"/>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716826" y="3358975"/>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a:t>
            </a:r>
            <a:r>
              <a:rPr lang="en-GB" sz="2000" b="1" kern="0" dirty="0">
                <a:solidFill>
                  <a:srgbClr val="004445"/>
                </a:solidFill>
                <a:latin typeface="Roboto"/>
                <a:ea typeface="Roboto"/>
                <a:cs typeface="Roboto"/>
              </a:rPr>
              <a:t>pb_b_2</a:t>
            </a:r>
            <a:r>
              <a:rPr lang="en-GB" sz="2000" b="1" i="0" u="none" strike="noStrike" kern="0" cap="none" spc="0" baseline="0" dirty="0">
                <a:solidFill>
                  <a:srgbClr val="004445"/>
                </a:solidFill>
                <a:uFillTx/>
                <a:latin typeface="Roboto"/>
                <a:ea typeface="Roboto"/>
                <a:cs typeface="Roboto"/>
              </a:rPr>
              <a:t>}} – {{</a:t>
            </a:r>
            <a:r>
              <a:rPr lang="en-GB" sz="2000" b="1" kern="0" dirty="0">
                <a:solidFill>
                  <a:srgbClr val="004445"/>
                </a:solidFill>
                <a:latin typeface="Roboto"/>
                <a:ea typeface="Roboto"/>
                <a:cs typeface="Roboto"/>
              </a:rPr>
              <a:t>pb_b_1</a:t>
            </a:r>
            <a:r>
              <a:rPr lang="en-GB" sz="2000" b="1" i="0" u="none" strike="noStrike" kern="0" cap="none" spc="0" baseline="0" dirty="0">
                <a:solidFill>
                  <a:srgbClr val="004445"/>
                </a:solidFill>
                <a:uFillTx/>
                <a:latin typeface="Roboto"/>
                <a:ea typeface="Roboto"/>
                <a:cs typeface="Roboto"/>
              </a:rPr>
              <a:t>}}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869128" y="3799834"/>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375001"/>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150915"/>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a:t>
            </a:r>
            <a:r>
              <a:rPr lang="en-GB" sz="1100" b="0" i="0" u="none" strike="noStrike" kern="0" cap="none" spc="0" baseline="0" dirty="0">
                <a:solidFill>
                  <a:srgbClr val="004445"/>
                </a:solidFill>
                <a:uFillTx/>
                <a:latin typeface="Montserrat"/>
                <a:ea typeface="Lexend Light"/>
                <a:cs typeface="Mongolian Baiti"/>
              </a:rPr>
              <a:t>{{PARB}}%</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375916"/>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V="1">
            <a:off x="425928" y="3759066"/>
            <a:ext cx="290899" cy="815974"/>
          </a:xfrm>
          <a:prstGeom prst="curvedConnector3">
            <a:avLst>
              <a:gd name="adj1" fmla="val 17858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4846539"/>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185123"/>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5536125"/>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031607" y="3807771"/>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127244" y="3366903"/>
            <a:ext cx="1976548" cy="80018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{{ssr_t_1}} – {{ssr_t_2}} </a:t>
            </a:r>
            <a:r>
              <a:rPr lang="en-GB" sz="2000" b="1" i="0" u="none" strike="noStrike" kern="0" cap="none" spc="0" baseline="0" dirty="0">
                <a:solidFill>
                  <a:srgbClr val="004445"/>
                </a:solidFill>
                <a:uFillTx/>
                <a:latin typeface="Roboto"/>
                <a:ea typeface="Roboto"/>
                <a:cs typeface="Roboto"/>
              </a:rPr>
              <a:t>%</a:t>
            </a: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3425488" y="3408791"/>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a:t>
            </a:r>
            <a:r>
              <a:rPr lang="en-GB" sz="2400" b="1" i="0" u="none" strike="noStrike" kern="0" cap="none" spc="0" baseline="0" dirty="0" err="1">
                <a:solidFill>
                  <a:srgbClr val="004445"/>
                </a:solidFill>
                <a:uFillTx/>
                <a:latin typeface="Roboto" pitchFamily="2"/>
                <a:ea typeface="Roboto" pitchFamily="2"/>
                <a:cs typeface="Roboto" pitchFamily="2"/>
              </a:rPr>
              <a:t>cor_na</a:t>
            </a:r>
            <a:r>
              <a:rPr lang="en-GB" sz="2400" b="1" i="0" u="none" strike="noStrike" kern="0" cap="none" spc="0" baseline="0" dirty="0">
                <a:solidFill>
                  <a:srgbClr val="004445"/>
                </a:solidFill>
                <a:uFillTx/>
                <a:latin typeface="Roboto" pitchFamily="2"/>
                <a:ea typeface="Roboto" pitchFamily="2"/>
                <a:cs typeface="Roboto" pitchFamily="2"/>
              </a:rPr>
              <a:t>}}</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your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a:t>
            </a:r>
            <a:r>
              <a:rPr lang="en-GB" sz="1100" kern="0" dirty="0" err="1">
                <a:solidFill>
                  <a:srgbClr val="004445"/>
                </a:solidFill>
                <a:latin typeface="Roboto Light" panose="02000000000000000000" pitchFamily="2" charset="0"/>
                <a:ea typeface="Roboto Light" panose="02000000000000000000" pitchFamily="2" charset="0"/>
                <a:cs typeface="Roboto Light" panose="02000000000000000000" pitchFamily="2" charset="0"/>
              </a:rPr>
              <a:t>data_year</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data</a:t>
            </a:r>
            <a:r>
              <a:rPr lang="en-US" sz="1100" b="0" i="0" u="none" strike="noStrike" kern="0" cap="none" spc="0" baseline="0" dirty="0">
                <a:solidFill>
                  <a:srgbClr val="004445"/>
                </a:solidFill>
                <a:uFillTx/>
                <a:latin typeface="Roboto Light" pitchFamily="2"/>
                <a:ea typeface="Roboto Light" pitchFamily="2"/>
                <a:cs typeface="Roboto Light" pitchFamily="2"/>
              </a:rPr>
              <a:t>.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4800156"/>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a:t>
            </a:r>
            <a:r>
              <a:rPr lang="en-GB" sz="1100" b="0" i="0" u="none" strike="noStrike" kern="0" cap="none" spc="0" baseline="0">
                <a:solidFill>
                  <a:srgbClr val="004445"/>
                </a:solidFill>
                <a:uFillTx/>
                <a:latin typeface="Montserrat"/>
                <a:ea typeface="Lexend Light"/>
                <a:cs typeface="Lexend Light"/>
              </a:rPr>
              <a:t>	  </a:t>
            </a:r>
            <a:r>
              <a:rPr lang="en-GB" sz="1100" b="0" i="0" u="none" strike="noStrike" kern="0" cap="none" spc="0" baseline="0" dirty="0">
                <a:solidFill>
                  <a:srgbClr val="004445"/>
                </a:solidFill>
                <a:uFillTx/>
                <a:latin typeface="Montserrat"/>
                <a:ea typeface="Lexend Light"/>
                <a:cs typeface="Mongolian Baiti"/>
              </a:rPr>
              <a:t>{{PPS}}%</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5484750"/>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a:t>
            </a:r>
            <a:r>
              <a:rPr lang="en-GB" sz="1100" b="0" i="0" u="none" strike="noStrike" kern="0" cap="none" spc="0" baseline="0" dirty="0">
                <a:solidFill>
                  <a:srgbClr val="004445"/>
                </a:solidFill>
                <a:uFillTx/>
                <a:latin typeface="Montserrat"/>
                <a:ea typeface="Lexend Light"/>
                <a:cs typeface="Mongolian Baiti"/>
              </a:rPr>
              <a:t>{{PAMR}}%</a:t>
            </a:r>
            <a:endParaRPr lang="en-GB" sz="1100" b="0" i="0" u="none" strike="noStrike" kern="0" cap="none" spc="0" baseline="0" dirty="0">
              <a:solidFill>
                <a:srgbClr val="004445"/>
              </a:solidFill>
              <a:uFillTx/>
              <a:latin typeface="Montserrat"/>
              <a:ea typeface="Sweco Sans"/>
              <a:cs typeface="Sweco Sans"/>
            </a:endParaRP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427795870"/>
              </p:ext>
            </p:extLst>
          </p:nvPr>
        </p:nvGraphicFramePr>
        <p:xfrm>
          <a:off x="290861" y="2133798"/>
          <a:ext cx="6139534" cy="6509729"/>
        </p:xfrm>
        <a:graphic>
          <a:graphicData uri="http://schemas.openxmlformats.org/drawingml/2006/table">
            <a:tbl>
              <a:tblPr firstRow="1" firstCol="1" bandRow="1">
                <a:effectLst/>
              </a:tblPr>
              <a:tblGrid>
                <a:gridCol w="1162623">
                  <a:extLst>
                    <a:ext uri="{9D8B030D-6E8A-4147-A177-3AD203B41FA5}">
                      <a16:colId xmlns:a16="http://schemas.microsoft.com/office/drawing/2014/main" val="3902578259"/>
                    </a:ext>
                  </a:extLst>
                </a:gridCol>
                <a:gridCol w="814318">
                  <a:extLst>
                    <a:ext uri="{9D8B030D-6E8A-4147-A177-3AD203B41FA5}">
                      <a16:colId xmlns:a16="http://schemas.microsoft.com/office/drawing/2014/main" val="3341792674"/>
                    </a:ext>
                  </a:extLst>
                </a:gridCol>
                <a:gridCol w="830238">
                  <a:extLst>
                    <a:ext uri="{9D8B030D-6E8A-4147-A177-3AD203B41FA5}">
                      <a16:colId xmlns:a16="http://schemas.microsoft.com/office/drawing/2014/main" val="1643584864"/>
                    </a:ext>
                  </a:extLst>
                </a:gridCol>
                <a:gridCol w="873453">
                  <a:extLst>
                    <a:ext uri="{9D8B030D-6E8A-4147-A177-3AD203B41FA5}">
                      <a16:colId xmlns:a16="http://schemas.microsoft.com/office/drawing/2014/main" val="3832778860"/>
                    </a:ext>
                  </a:extLst>
                </a:gridCol>
                <a:gridCol w="706456">
                  <a:extLst>
                    <a:ext uri="{9D8B030D-6E8A-4147-A177-3AD203B41FA5}">
                      <a16:colId xmlns:a16="http://schemas.microsoft.com/office/drawing/2014/main" val="2497944465"/>
                    </a:ext>
                  </a:extLst>
                </a:gridCol>
                <a:gridCol w="876223">
                  <a:extLst>
                    <a:ext uri="{9D8B030D-6E8A-4147-A177-3AD203B41FA5}">
                      <a16:colId xmlns:a16="http://schemas.microsoft.com/office/drawing/2014/main" val="2561298221"/>
                    </a:ext>
                  </a:extLst>
                </a:gridCol>
                <a:gridCol w="876223">
                  <a:extLst>
                    <a:ext uri="{9D8B030D-6E8A-4147-A177-3AD203B41FA5}">
                      <a16:colId xmlns:a16="http://schemas.microsoft.com/office/drawing/2014/main" val="2265303153"/>
                    </a:ext>
                  </a:extLst>
                </a:gridCol>
              </a:tblGrid>
              <a:tr h="734382">
                <a:tc gridSpan="7">
                  <a:txBody>
                    <a:bodyPr/>
                    <a:lstStyle/>
                    <a:p>
                      <a:pPr lvl="0" algn="l">
                        <a:lnSpc>
                          <a:spcPct val="115000"/>
                        </a:lnSpc>
                        <a:buNone/>
                      </a:pPr>
                      <a:r>
                        <a:rPr lang="en-US" sz="1600" b="1" dirty="0">
                          <a:solidFill>
                            <a:srgbClr val="004445"/>
                          </a:solidFill>
                          <a:latin typeface="Roboto"/>
                          <a:ea typeface="Roboto"/>
                          <a:cs typeface="Roboto"/>
                        </a:rPr>
                        <a:t>Findings – {{</a:t>
                      </a:r>
                      <a:r>
                        <a:rPr lang="en-US" sz="1600" b="1" dirty="0" err="1">
                          <a:solidFill>
                            <a:srgbClr val="004445"/>
                          </a:solidFill>
                          <a:latin typeface="Roboto"/>
                          <a:ea typeface="Roboto"/>
                          <a:cs typeface="Roboto"/>
                        </a:rPr>
                        <a:t>cor_na</a:t>
                      </a:r>
                      <a:r>
                        <a:rPr lang="en-US" sz="1600" b="1" dirty="0">
                          <a:solidFill>
                            <a:srgbClr val="004445"/>
                          </a:solidFill>
                          <a:latin typeface="Roboto"/>
                          <a:ea typeface="Roboto"/>
                          <a:cs typeface="Roboto"/>
                        </a:rPr>
                        <a:t>}}</a:t>
                      </a:r>
                    </a:p>
                    <a:p>
                      <a:pPr lvl="0" algn="l">
                        <a:lnSpc>
                          <a:spcPct val="115000"/>
                        </a:lnSpc>
                        <a:buNone/>
                      </a:pPr>
                      <a:r>
                        <a:rPr lang="en-US" sz="1100" b="0" dirty="0">
                          <a:solidFill>
                            <a:srgbClr val="004445"/>
                          </a:solidFill>
                          <a:latin typeface="Montserrat"/>
                          <a:ea typeface="MS Mincho"/>
                          <a:cs typeface="Times New Roman"/>
                        </a:rPr>
                        <a:t>Average annual demand: {{</a:t>
                      </a:r>
                      <a:r>
                        <a:rPr lang="en-US" sz="1100" b="0" dirty="0" err="1">
                          <a:solidFill>
                            <a:srgbClr val="004445"/>
                          </a:solidFill>
                          <a:latin typeface="Montserrat"/>
                          <a:ea typeface="MS Mincho"/>
                          <a:cs typeface="Times New Roman"/>
                        </a:rPr>
                        <a:t>total_demand</a:t>
                      </a:r>
                      <a:r>
                        <a:rPr lang="en-US" sz="1100" b="0" dirty="0">
                          <a:solidFill>
                            <a:srgbClr val="004445"/>
                          </a:solidFill>
                          <a:latin typeface="Montserrat"/>
                          <a:ea typeface="MS Mincho"/>
                          <a:cs typeface="Times New Roman"/>
                        </a:rPr>
                        <a:t>}}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PV generation in period: {{</a:t>
                      </a:r>
                      <a:r>
                        <a:rPr lang="en-US" sz="1100" b="0" i="0" u="none" strike="noStrike" dirty="0" err="1">
                          <a:solidFill>
                            <a:srgbClr val="004445"/>
                          </a:solidFill>
                          <a:latin typeface="Montserrat"/>
                        </a:rPr>
                        <a:t>solar_mwh</a:t>
                      </a:r>
                      <a:r>
                        <a:rPr lang="en-US" sz="1100" b="0" i="0" u="none" strike="noStrike" dirty="0">
                          <a:solidFill>
                            <a:srgbClr val="004445"/>
                          </a:solidFill>
                          <a:latin typeface="Montserrat"/>
                        </a:rPr>
                        <a:t>}}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6466941"/>
                  </a:ext>
                </a:extLst>
              </a:tr>
              <a:tr h="31078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endParaRPr lang="fr-FR"/>
                    </a:p>
                  </a:txBody>
                  <a:tcPr/>
                </a:tc>
                <a:tc gridSpan="3">
                  <a:txBody>
                    <a:bodyPr/>
                    <a:lstStyle/>
                    <a:p>
                      <a:pPr lvl="0" algn="ctr">
                        <a:lnSpc>
                          <a:spcPct val="115000"/>
                        </a:lnSpc>
                        <a:buNone/>
                      </a:pPr>
                      <a:r>
                        <a:rPr lang="en-US" sz="1400" b="1">
                          <a:solidFill>
                            <a:srgbClr val="004445"/>
                          </a:solidFill>
                          <a:latin typeface="Montserrat"/>
                          <a:ea typeface="MS Mincho"/>
                          <a:cs typeface="Times New Roman"/>
                        </a:rPr>
                        <a:t>2025</a:t>
                      </a:r>
                      <a:r>
                        <a:rPr lang="en-US" sz="1400" b="0">
                          <a:solidFill>
                            <a:srgbClr val="004445"/>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PV</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a:t>
                      </a:r>
                      <a:r>
                        <a:rPr lang="en-US" sz="700" b="0" i="0" u="none" strike="noStrike" kern="0" cap="none" spc="0" baseline="0" dirty="0" err="1">
                          <a:solidFill>
                            <a:srgbClr val="004445"/>
                          </a:solidFill>
                          <a:uFillTx/>
                          <a:latin typeface="Montserrat"/>
                          <a:ea typeface="MS Mincho"/>
                          <a:cs typeface="Times New Roman"/>
                        </a:rPr>
                        <a:t>pv_size_kw</a:t>
                      </a:r>
                      <a:r>
                        <a:rPr lang="en-US" sz="700" b="0" i="0" u="none" strike="noStrike" kern="0" cap="none" spc="0" baseline="0" dirty="0">
                          <a:solidFill>
                            <a:srgbClr val="004445"/>
                          </a:solidFill>
                          <a:uFillTx/>
                          <a:latin typeface="Montserrat"/>
                          <a:ea typeface="MS Mincho"/>
                          <a:cs typeface="Times New Roman"/>
                        </a:rPr>
                        <a:t>}} </a:t>
                      </a:r>
                      <a:r>
                        <a:rPr lang="en-US" sz="700" b="0" i="0" u="none" strike="noStrike" kern="0" cap="none" spc="0" baseline="0" dirty="0" err="1">
                          <a:solidFill>
                            <a:srgbClr val="004445"/>
                          </a:solidFill>
                          <a:uFillTx/>
                          <a:latin typeface="Montserrat"/>
                          <a:ea typeface="MS Mincho"/>
                          <a:cs typeface="Times New Roman"/>
                        </a:rPr>
                        <a:t>kWp</a:t>
                      </a:r>
                      <a:endParaRPr lang="en-US" sz="700" b="0" i="0" u="none" strike="noStrike" kern="0" cap="none" spc="0" baseline="0" dirty="0">
                        <a:solidFill>
                          <a:srgbClr val="004445"/>
                        </a:solidFill>
                        <a:uFillTx/>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({{cap_2}} kWh, {{pow_2}}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PV</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a:t>
                      </a:r>
                      <a:r>
                        <a:rPr lang="en-US" sz="700" b="0" i="0" u="none" strike="noStrike" kern="0" cap="none" spc="0" baseline="0" dirty="0" err="1">
                          <a:solidFill>
                            <a:srgbClr val="004445"/>
                          </a:solidFill>
                          <a:uFillTx/>
                          <a:latin typeface="Montserrat"/>
                          <a:ea typeface="MS Mincho"/>
                          <a:cs typeface="Times New Roman"/>
                        </a:rPr>
                        <a:t>pv_size_kw</a:t>
                      </a:r>
                      <a:r>
                        <a:rPr lang="en-US" sz="700" b="0" i="0" u="none" strike="noStrike" kern="0" cap="none" spc="0" baseline="0" dirty="0">
                          <a:solidFill>
                            <a:srgbClr val="004445"/>
                          </a:solidFill>
                          <a:uFillTx/>
                          <a:latin typeface="Montserrat"/>
                          <a:ea typeface="MS Mincho"/>
                          <a:cs typeface="Times New Roman"/>
                        </a:rPr>
                        <a:t>}} </a:t>
                      </a:r>
                      <a:r>
                        <a:rPr lang="en-US" sz="700" b="0" i="0" u="none" strike="noStrike" kern="0" cap="none" spc="0" baseline="0" dirty="0" err="1">
                          <a:solidFill>
                            <a:srgbClr val="004445"/>
                          </a:solidFill>
                          <a:uFillTx/>
                          <a:latin typeface="Montserrat"/>
                          <a:ea typeface="MS Mincho"/>
                          <a:cs typeface="Times New Roman"/>
                        </a:rPr>
                        <a:t>kWp</a:t>
                      </a:r>
                      <a:endParaRPr lang="en-US" sz="700" b="0" i="0" u="none" strike="noStrike" kern="0" cap="none" spc="0" baseline="0" dirty="0">
                        <a:solidFill>
                          <a:srgbClr val="004445"/>
                        </a:solidFill>
                        <a:uFillTx/>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({{cap_4}} kWh, {{pow_4}}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dirty="0">
                          <a:solidFill>
                            <a:srgbClr val="004445"/>
                          </a:solidFill>
                          <a:latin typeface="Montserrat"/>
                          <a:ea typeface="MS Mincho"/>
                          <a:cs typeface="Times New Roman"/>
                        </a:rPr>
                        <a:t>No PV</a:t>
                      </a:r>
                      <a:endParaRPr lang="en-US" sz="9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4445"/>
                          </a:solidFill>
                          <a:latin typeface="Montserrat"/>
                          <a:ea typeface="MS Mincho"/>
                          <a:cs typeface="Times New Roman"/>
                        </a:rPr>
                        <a:t>PV installed</a:t>
                      </a:r>
                      <a:endParaRPr lang="en-US" sz="9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dirty="0">
                          <a:solidFill>
                            <a:srgbClr val="004445"/>
                          </a:solidFill>
                          <a:latin typeface="Montserrat"/>
                          <a:ea typeface="MS Mincho"/>
                          <a:cs typeface="Times New Roman"/>
                        </a:rPr>
                        <a:t>Peak Shaving, Arbitrage,</a:t>
                      </a:r>
                    </a:p>
                    <a:p>
                      <a:pPr lvl="0" algn="ctr">
                        <a:lnSpc>
                          <a:spcPct val="115000"/>
                        </a:lnSpc>
                        <a:buNone/>
                      </a:pPr>
                      <a:r>
                        <a:rPr lang="en-US" sz="600" b="0" dirty="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4445"/>
                          </a:solidFill>
                          <a:latin typeface="Montserrat"/>
                          <a:ea typeface="MS Mincho"/>
                          <a:cs typeface="Times New Roman"/>
                        </a:rPr>
                        <a:t>No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4445"/>
                          </a:solidFill>
                          <a:latin typeface="Montserrat"/>
                          <a:ea typeface="MS Mincho"/>
                          <a:cs typeface="Times New Roman"/>
                        </a:rPr>
                        <a:t>PV installed</a:t>
                      </a:r>
                      <a:endParaRPr lang="en-US" sz="9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dirty="0">
                          <a:solidFill>
                            <a:srgbClr val="004445"/>
                          </a:solidFill>
                          <a:latin typeface="Montserrat"/>
                          <a:ea typeface="MS Mincho"/>
                          <a:cs typeface="Times New Roman"/>
                        </a:rPr>
                        <a:t>Peak Shaving, Arbitrage,</a:t>
                      </a:r>
                    </a:p>
                    <a:p>
                      <a:pPr lvl="0" algn="ctr">
                        <a:lnSpc>
                          <a:spcPct val="115000"/>
                        </a:lnSpc>
                        <a:buNone/>
                      </a:pPr>
                      <a:r>
                        <a:rPr lang="en-US" sz="600" b="0" dirty="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€{{b_in_1}}</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€{{b_in_3}}</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€{{c_k_b_1}}/kWh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€{{c_k_b_3}}/kWh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€{{c_b_1}}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€{{c_b_3}}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€{{s_b_1}}</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€{{s_b_3}}</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{{pb_b_3}}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{{cycles_1}}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{{cycles_3}}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{{charge_1}}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{{charge_3}}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7" name="ZoneTexte 3">
            <a:extLst>
              <a:ext uri="{FF2B5EF4-FFF2-40B4-BE49-F238E27FC236}">
                <a16:creationId xmlns:a16="http://schemas.microsoft.com/office/drawing/2014/main" id="{A078DAFC-0D6C-F365-79B6-ABD80453B327}"/>
              </a:ext>
            </a:extLst>
          </p:cNvPr>
          <p:cNvSpPr txBox="1"/>
          <p:nvPr/>
        </p:nvSpPr>
        <p:spPr>
          <a:xfrm>
            <a:off x="243328" y="8790006"/>
            <a:ext cx="342900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0" cap="none" spc="0" baseline="0" dirty="0">
                <a:solidFill>
                  <a:srgbClr val="000000"/>
                </a:solidFill>
                <a:uFillTx/>
                <a:latin typeface="Montserrat"/>
                <a:ea typeface="Times New Roman" pitchFamily="18"/>
                <a:cs typeface="Times New Roman"/>
              </a:rPr>
              <a:t>* The market data is taken for {{</a:t>
            </a:r>
            <a:r>
              <a:rPr lang="en-GB" sz="700" b="0" i="0" u="none" strike="noStrike" kern="0" cap="none" spc="0" baseline="0" dirty="0" err="1">
                <a:solidFill>
                  <a:srgbClr val="000000"/>
                </a:solidFill>
                <a:uFillTx/>
                <a:latin typeface="Montserrat"/>
                <a:ea typeface="Times New Roman" pitchFamily="18"/>
                <a:cs typeface="Times New Roman"/>
              </a:rPr>
              <a:t>price_data_range</a:t>
            </a:r>
            <a:r>
              <a:rPr lang="en-GB" sz="700" b="0" i="0" u="none" strike="noStrike" kern="0" cap="none" spc="0" baseline="0" dirty="0">
                <a:solidFill>
                  <a:srgbClr val="000000"/>
                </a:solidFill>
                <a:uFillTx/>
                <a:latin typeface="Montserrat"/>
                <a:ea typeface="Times New Roman" pitchFamily="18"/>
                <a:cs typeface="Times New Roman"/>
              </a:rPr>
              <a:t>}}</a:t>
            </a:r>
            <a:endParaRPr lang="fr-FR" sz="1400" b="0" i="0" u="none" strike="noStrike" kern="0" cap="none" spc="0" baseline="0" dirty="0">
              <a:solidFill>
                <a:srgbClr val="2C5D78"/>
              </a:solidFill>
              <a:uFillTx/>
              <a:latin typeface="Sweco Sans"/>
              <a:ea typeface="Sweco Sans"/>
              <a:cs typeface="Sweco Sans"/>
            </a:endParaRPr>
          </a:p>
        </p:txBody>
      </p:sp>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sp>
        <p:nvSpPr>
          <p:cNvPr id="4" name="Rectangle 84">
            <a:extLst>
              <a:ext uri="{FF2B5EF4-FFF2-40B4-BE49-F238E27FC236}">
                <a16:creationId xmlns:a16="http://schemas.microsoft.com/office/drawing/2014/main" id="{A92CFF8F-2855-9530-F349-5CE4EB8AB34C}"/>
              </a:ext>
            </a:extLst>
          </p:cNvPr>
          <p:cNvSpPr/>
          <p:nvPr/>
        </p:nvSpPr>
        <p:spPr>
          <a:xfrm>
            <a:off x="585216" y="1663211"/>
            <a:ext cx="5593585" cy="149271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a:ea typeface="MS Mincho"/>
                <a:cs typeface="Calibri"/>
              </a:rPr>
              <a:t>We invite those interested to explore the batteries’ behaviour. How? Click on this </a:t>
            </a:r>
            <a:r>
              <a:rPr lang="en-GB" sz="1200" b="0" i="0" u="none" strike="noStrike" kern="0" cap="none" spc="0" baseline="0" dirty="0">
                <a:solidFill>
                  <a:srgbClr val="23A2FF"/>
                </a:solidFill>
                <a:uFillTx/>
                <a:latin typeface="Montserrat"/>
                <a:ea typeface="MS Mincho"/>
                <a:cs typeface="Calibri"/>
                <a:hlinkClick r:id="rId3">
                  <a:extLst>
                    <a:ext uri="{A12FA001-AC4F-418D-AE19-62706E023703}">
                      <ahyp:hlinkClr xmlns:ahyp="http://schemas.microsoft.com/office/drawing/2018/hyperlinkcolor" val="tx"/>
                    </a:ext>
                  </a:extLst>
                </a:hlinkClick>
              </a:rPr>
              <a:t>link here</a:t>
            </a:r>
            <a:r>
              <a:rPr lang="en-GB" sz="1200" b="0" i="0" u="none" strike="noStrike" kern="0" cap="none" spc="0" baseline="0" dirty="0">
                <a:solidFill>
                  <a:srgbClr val="23A2FF"/>
                </a:solidFill>
                <a:uFillTx/>
                <a:latin typeface="Montserrat"/>
                <a:ea typeface="MS Mincho"/>
                <a:cs typeface="Calibri"/>
              </a:rPr>
              <a:t> </a:t>
            </a:r>
            <a:r>
              <a:rPr lang="en-GB" sz="1200" b="0" i="0" u="none" strike="noStrike" kern="0" cap="none" spc="0" baseline="0" dirty="0">
                <a:solidFill>
                  <a:srgbClr val="020F1E"/>
                </a:solidFill>
                <a:uFillTx/>
                <a:latin typeface="Montserrat"/>
                <a:ea typeface="MS Mincho"/>
                <a:cs typeface="Calibri"/>
              </a:rPr>
              <a:t>and download the file you’d like to see to a good location on your computer. From there, open the HTML document (for example in your web browser) and you’ll be able to zoom in and check out what happens during every hour of the day!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pitchFamily="2"/>
                <a:ea typeface="MS Mincho" pitchFamily="49"/>
                <a:cs typeface="Times New Roman" pitchFamily="18"/>
              </a:rPr>
              <a:t>The HTML will look something like the figure below:</a:t>
            </a: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dirty="0">
              <a:solidFill>
                <a:srgbClr val="020F1E"/>
              </a:solidFill>
              <a:uFillTx/>
              <a:latin typeface="Montserrat" pitchFamily="2"/>
              <a:ea typeface="Sweco Sans"/>
              <a:cs typeface="Sweco Sans"/>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4"/>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TotalTime>
  <Words>1156</Words>
  <Application>Microsoft Office PowerPoint</Application>
  <PresentationFormat>Personnalisé</PresentationFormat>
  <Paragraphs>161</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69</cp:revision>
  <dcterms:created xsi:type="dcterms:W3CDTF">2026-01-05T16:38:55Z</dcterms:created>
  <dcterms:modified xsi:type="dcterms:W3CDTF">2026-01-06T11:15:22Z</dcterms:modified>
</cp:coreProperties>
</file>